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42868-8FCE-4362-8D09-A7B5668CE8CC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B9760-D0B1-4C49-B8D0-79FB18F77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1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7.jpeg"/><Relationship Id="rId5" Type="http://schemas.openxmlformats.org/officeDocument/2006/relationships/image" Target="../media/image16.jpeg"/><Relationship Id="rId10" Type="http://schemas.openxmlformats.org/officeDocument/2006/relationships/image" Target="../media/image6.jpeg"/><Relationship Id="rId4" Type="http://schemas.openxmlformats.org/officeDocument/2006/relationships/image" Target="../media/image15.jpeg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cs typeface="Times New Roman" pitchFamily="18" charset="0"/>
              </a:rPr>
              <a:t>BILLING SYSTEM</a:t>
            </a:r>
            <a:r>
              <a:rPr lang="en-US" sz="2400" dirty="0" smtClean="0">
                <a:cs typeface="Times New Roman" pitchFamily="18" charset="0"/>
              </a:rPr>
              <a:t/>
            </a:r>
            <a:br>
              <a:rPr lang="en-US" sz="2400" dirty="0" smtClean="0">
                <a:cs typeface="Times New Roman" pitchFamily="18" charset="0"/>
              </a:rPr>
            </a:br>
            <a:r>
              <a:rPr lang="en-US" sz="2000" dirty="0" smtClean="0">
                <a:cs typeface="Times New Roman" pitchFamily="18" charset="0"/>
              </a:rPr>
              <a:t>(SUB SYSTEM OF RESTAURANT SYSTEM)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“Enterprise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Systems 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Evaluation “</a:t>
            </a:r>
          </a:p>
          <a:p>
            <a:pPr algn="ctr">
              <a:buNone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algn="ctr">
              <a:buNone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PREPARED BY: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			        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Necha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Sandra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Pisngot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(P.M.)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			           Janine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Baroy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(B.A.)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			        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Kaecee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Gayle Rivera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(D.S.)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			           Therese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Normielet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Teleg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(S.A.)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			           Joel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Borasca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(L.P.)</a:t>
            </a:r>
          </a:p>
          <a:p>
            <a:pPr algn="ctr">
              <a:buNone/>
            </a:pPr>
            <a:endParaRPr lang="en-US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the people who support us to make this presentation possible.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lvl="0"/>
            <a:endParaRPr lang="en-US" sz="2400" dirty="0" smtClean="0"/>
          </a:p>
          <a:p>
            <a:pPr marL="457200" lvl="0" indent="-457200"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the system does as a whole? </a:t>
            </a:r>
            <a:endParaRPr lang="en-US" sz="2400" dirty="0" smtClean="0"/>
          </a:p>
          <a:p>
            <a:pPr marL="457200" lvl="0" indent="-457200">
              <a:buNone/>
            </a:pP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Issuing billing receipt.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Accepting any types of </a:t>
            </a:r>
            <a:r>
              <a:rPr lang="en-US" sz="2400" dirty="0" smtClean="0">
                <a:solidFill>
                  <a:schemeClr val="bg1"/>
                </a:solidFill>
              </a:rPr>
              <a:t>payments</a:t>
            </a:r>
            <a:r>
              <a:rPr lang="en-US" sz="2000" dirty="0" smtClean="0"/>
              <a:t>(Cash, credit card &amp; GC)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Generating reports.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Can do changes in billing adjustment receipt in reservation.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Conserve more time in the transaction regarding in Senior Citizen and PWD discounts.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Backing up data and recover it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2. Transactions </a:t>
            </a:r>
            <a:r>
              <a:rPr lang="en-US" sz="2800" dirty="0"/>
              <a:t>covered, queries, reports, special technologies.</a:t>
            </a:r>
          </a:p>
          <a:p>
            <a:pPr>
              <a:buNone/>
            </a:pPr>
            <a:r>
              <a:rPr lang="en-US" sz="2000" b="1" dirty="0" smtClean="0"/>
              <a:t>Transactions:</a:t>
            </a:r>
            <a:endParaRPr lang="en-US" sz="2000" b="1" dirty="0"/>
          </a:p>
          <a:p>
            <a:r>
              <a:rPr lang="en-US" sz="1800" b="1" dirty="0" smtClean="0">
                <a:solidFill>
                  <a:schemeClr val="bg1"/>
                </a:solidFill>
              </a:rPr>
              <a:t>Types of payment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>
                <a:solidFill>
                  <a:srgbClr val="FFFF00"/>
                </a:solidFill>
              </a:rPr>
              <a:t>Cash:</a:t>
            </a:r>
            <a:r>
              <a:rPr lang="en-US" sz="1800" b="1" dirty="0">
                <a:solidFill>
                  <a:srgbClr val="FFFF00"/>
                </a:solidFill>
              </a:rPr>
              <a:t>	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-</a:t>
            </a:r>
            <a:r>
              <a:rPr lang="en-US" sz="1800" dirty="0" smtClean="0"/>
              <a:t>Acceptable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FFFF00"/>
                </a:solidFill>
              </a:rPr>
              <a:t>Credit:</a:t>
            </a:r>
            <a:endParaRPr lang="en-US" sz="18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800" dirty="0" smtClean="0"/>
              <a:t>		-Encoding of information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/>
              <a:t>	</a:t>
            </a:r>
            <a:r>
              <a:rPr lang="en-US" sz="1800" dirty="0" smtClean="0"/>
              <a:t>-Verification </a:t>
            </a:r>
            <a:r>
              <a:rPr lang="en-US" sz="1800" dirty="0"/>
              <a:t>of credit </a:t>
            </a:r>
            <a:r>
              <a:rPr lang="en-US" sz="1800" dirty="0" smtClean="0"/>
              <a:t>card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FF00"/>
                </a:solidFill>
              </a:rPr>
              <a:t>	</a:t>
            </a:r>
            <a:r>
              <a:rPr lang="en-US" sz="1800" dirty="0" smtClean="0">
                <a:solidFill>
                  <a:srgbClr val="FFFF00"/>
                </a:solidFill>
              </a:rPr>
              <a:t>Gift Certificate and SC and PWD Discount: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/>
              <a:t>	</a:t>
            </a:r>
            <a:r>
              <a:rPr lang="en-US" sz="1800" dirty="0" smtClean="0"/>
              <a:t>-Encoding </a:t>
            </a:r>
            <a:r>
              <a:rPr lang="en-US" sz="1800" dirty="0"/>
              <a:t>Information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	-Verification </a:t>
            </a:r>
            <a:r>
              <a:rPr lang="en-US" sz="1800" dirty="0"/>
              <a:t>of ID</a:t>
            </a:r>
          </a:p>
          <a:p>
            <a:pPr>
              <a:buNone/>
            </a:pPr>
            <a:r>
              <a:rPr lang="en-US" sz="1800" dirty="0" smtClean="0"/>
              <a:t>		-Registration </a:t>
            </a:r>
            <a:endParaRPr lang="en-US" sz="1800" dirty="0"/>
          </a:p>
          <a:p>
            <a:pPr lvl="0"/>
            <a:r>
              <a:rPr lang="en-US" sz="1800" b="1" dirty="0">
                <a:solidFill>
                  <a:schemeClr val="bg1"/>
                </a:solidFill>
              </a:rPr>
              <a:t>Generating of reports of every transactions </a:t>
            </a:r>
          </a:p>
          <a:p>
            <a:pPr lvl="0"/>
            <a:r>
              <a:rPr lang="en-US" sz="1800" b="1" dirty="0">
                <a:solidFill>
                  <a:schemeClr val="bg1"/>
                </a:solidFill>
              </a:rPr>
              <a:t>Backing up and recovery of data in the database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	  	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		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13716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/>
              <a:t>Reports: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Sending reports to the Accounting and HR as a form of communication or reporting of billing transactions.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/>
              <a:t>Special Technology: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Registration and verification of Gift Certificate and SC and PWD customers.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r>
              <a:rPr lang="en-US" sz="2800" dirty="0" smtClean="0"/>
              <a:t>3. Major difference from other similar systems.</a:t>
            </a:r>
          </a:p>
          <a:p>
            <a:endParaRPr lang="en-US" b="1" dirty="0" smtClean="0"/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	The major difference of this billing system to the other system is the system has a unique feature that can register and verify the Gift Certificate and the ID’s of the SC and PWD customers.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 </a:t>
            </a:r>
          </a:p>
          <a:p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4. INTEGRATION WITH THE OTHER SUBSYSTEMS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838200" y="1524000"/>
            <a:ext cx="7543798" cy="5181598"/>
            <a:chOff x="0" y="0"/>
            <a:chExt cx="6417253" cy="5143499"/>
          </a:xfrm>
        </p:grpSpPr>
        <p:sp>
          <p:nvSpPr>
            <p:cNvPr id="28" name="Rectangle 27"/>
            <p:cNvSpPr/>
            <p:nvPr/>
          </p:nvSpPr>
          <p:spPr>
            <a:xfrm>
              <a:off x="4116949" y="3238498"/>
              <a:ext cx="1340875" cy="11916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HR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29" name="Picture 28" descr="h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3425" y="3363403"/>
              <a:ext cx="533399" cy="560895"/>
            </a:xfrm>
            <a:prstGeom prst="rect">
              <a:avLst/>
            </a:prstGeom>
          </p:spPr>
        </p:pic>
        <p:cxnSp>
          <p:nvCxnSpPr>
            <p:cNvPr id="30" name="Straight Arrow Connector 29"/>
            <p:cNvCxnSpPr/>
            <p:nvPr/>
          </p:nvCxnSpPr>
          <p:spPr>
            <a:xfrm>
              <a:off x="1266825" y="1895474"/>
              <a:ext cx="1238250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>
              <a:off x="3886205" y="1895475"/>
              <a:ext cx="109537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0800000" flipV="1">
              <a:off x="2409825" y="2695578"/>
              <a:ext cx="556858" cy="5524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448050" y="2686050"/>
              <a:ext cx="590550" cy="5429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467100" y="0"/>
              <a:ext cx="1181100" cy="1104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Ordering</a:t>
              </a:r>
              <a:r>
                <a:rPr lang="en-US" sz="1100" b="1" baseline="0">
                  <a:solidFill>
                    <a:schemeClr val="tx1"/>
                  </a:solidFill>
                </a:rPr>
                <a:t> System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35" name="Picture 34" descr="order_history_256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29049" y="152398"/>
              <a:ext cx="409575" cy="409575"/>
            </a:xfrm>
            <a:prstGeom prst="rect">
              <a:avLst/>
            </a:prstGeom>
          </p:spPr>
        </p:pic>
        <p:sp>
          <p:nvSpPr>
            <p:cNvPr id="36" name="Rectangle 35"/>
            <p:cNvSpPr/>
            <p:nvPr/>
          </p:nvSpPr>
          <p:spPr>
            <a:xfrm>
              <a:off x="38100" y="1314449"/>
              <a:ext cx="1171575" cy="9421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POS</a:t>
              </a:r>
            </a:p>
          </p:txBody>
        </p:sp>
        <p:pic>
          <p:nvPicPr>
            <p:cNvPr id="37" name="Picture 36" descr="POS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1949" y="1447798"/>
              <a:ext cx="428625" cy="428625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1057274" y="3237662"/>
              <a:ext cx="1266825" cy="12262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Accounting System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39" name="Picture 38" descr="images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81126" y="3314699"/>
              <a:ext cx="591876" cy="591878"/>
            </a:xfrm>
            <a:prstGeom prst="rect">
              <a:avLst/>
            </a:prstGeom>
          </p:spPr>
        </p:pic>
        <p:sp>
          <p:nvSpPr>
            <p:cNvPr id="40" name="Rectangle 39"/>
            <p:cNvSpPr/>
            <p:nvPr/>
          </p:nvSpPr>
          <p:spPr>
            <a:xfrm>
              <a:off x="2562225" y="1314450"/>
              <a:ext cx="1266826" cy="13248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Billing</a:t>
              </a:r>
              <a:r>
                <a:rPr lang="en-US" sz="1100" b="1" baseline="0">
                  <a:solidFill>
                    <a:schemeClr val="tx1"/>
                  </a:solidFill>
                </a:rPr>
                <a:t> System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41" name="Picture 40" descr="Billing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82087" y="1512794"/>
              <a:ext cx="404605" cy="563721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5133975" y="1333499"/>
              <a:ext cx="1283278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Reservation System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43" name="Picture 42" descr="icon_reservation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27005" y="1409699"/>
              <a:ext cx="426119" cy="431800"/>
            </a:xfrm>
            <a:prstGeom prst="rect">
              <a:avLst/>
            </a:prstGeom>
          </p:spPr>
        </p:pic>
        <p:sp>
          <p:nvSpPr>
            <p:cNvPr id="44" name="Round Diagonal Corner Rectangle 43"/>
            <p:cNvSpPr/>
            <p:nvPr/>
          </p:nvSpPr>
          <p:spPr>
            <a:xfrm>
              <a:off x="4657725" y="2447924"/>
              <a:ext cx="1752600" cy="666750"/>
            </a:xfrm>
            <a:prstGeom prst="round2Diag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/>
                <a:t>Reservation</a:t>
              </a:r>
              <a:r>
                <a:rPr lang="en-US" sz="900" b="1" baseline="0"/>
                <a:t> personnel sends report to billing personnel for the details of the reservation and payments.</a:t>
              </a:r>
              <a:endParaRPr lang="en-US" sz="900" b="1"/>
            </a:p>
          </p:txBody>
        </p:sp>
        <p:sp>
          <p:nvSpPr>
            <p:cNvPr id="45" name="Round Diagonal Corner Rectangle 44"/>
            <p:cNvSpPr/>
            <p:nvPr/>
          </p:nvSpPr>
          <p:spPr>
            <a:xfrm>
              <a:off x="1352549" y="409573"/>
              <a:ext cx="1666875" cy="657225"/>
            </a:xfrm>
            <a:prstGeom prst="round2DiagRect">
              <a:avLst>
                <a:gd name="adj1" fmla="val 11310"/>
                <a:gd name="adj2" fmla="val 0"/>
              </a:avLst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baseline="0">
                  <a:solidFill>
                    <a:sysClr val="windowText" lastClr="000000"/>
                  </a:solidFill>
                </a:rPr>
                <a:t>Orders of the customers will send to the Kitchen and it will send it to the POS.</a:t>
              </a:r>
              <a:endParaRPr lang="en-US" sz="900" b="1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Round Diagonal Corner Rectangle 45"/>
            <p:cNvSpPr/>
            <p:nvPr/>
          </p:nvSpPr>
          <p:spPr>
            <a:xfrm>
              <a:off x="0" y="2381249"/>
              <a:ext cx="1600200" cy="598906"/>
            </a:xfrm>
            <a:prstGeom prst="round2Diag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/>
                <a:t>POS is</a:t>
              </a:r>
              <a:r>
                <a:rPr lang="en-US" sz="900" b="1" baseline="0"/>
                <a:t> connected to the billing for the transaction and payment</a:t>
              </a:r>
              <a:r>
                <a:rPr lang="en-US" sz="900" baseline="0"/>
                <a:t>.</a:t>
              </a:r>
              <a:endParaRPr lang="en-US" sz="900"/>
            </a:p>
          </p:txBody>
        </p:sp>
        <p:cxnSp>
          <p:nvCxnSpPr>
            <p:cNvPr id="47" name="Shape 36"/>
            <p:cNvCxnSpPr/>
            <p:nvPr/>
          </p:nvCxnSpPr>
          <p:spPr>
            <a:xfrm rot="10800000" flipV="1">
              <a:off x="657226" y="218655"/>
              <a:ext cx="2105027" cy="971969"/>
            </a:xfrm>
            <a:prstGeom prst="bentConnector3">
              <a:avLst>
                <a:gd name="adj1" fmla="val 100227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ound Diagonal Corner Rectangle 47"/>
            <p:cNvSpPr/>
            <p:nvPr/>
          </p:nvSpPr>
          <p:spPr>
            <a:xfrm>
              <a:off x="1381124" y="4533899"/>
              <a:ext cx="1618390" cy="609600"/>
            </a:xfrm>
            <a:prstGeom prst="round2Diag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/>
                <a:t>Billing reports</a:t>
              </a:r>
              <a:r>
                <a:rPr lang="en-US" sz="900" b="1" baseline="0"/>
                <a:t> can view and send to the accounting for the checking and monitoring the transactions and sales.</a:t>
              </a:r>
              <a:endParaRPr lang="en-US" sz="900" b="1"/>
            </a:p>
          </p:txBody>
        </p:sp>
        <p:sp>
          <p:nvSpPr>
            <p:cNvPr id="49" name="Round Diagonal Corner Rectangle 48"/>
            <p:cNvSpPr/>
            <p:nvPr/>
          </p:nvSpPr>
          <p:spPr>
            <a:xfrm>
              <a:off x="4705350" y="4476749"/>
              <a:ext cx="1609725" cy="600076"/>
            </a:xfrm>
            <a:prstGeom prst="round2Diag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/>
                <a:t>Billing reports</a:t>
              </a:r>
              <a:r>
                <a:rPr lang="en-US" sz="900" b="1" baseline="0"/>
                <a:t> can view and send to the HR.</a:t>
              </a:r>
              <a:endParaRPr lang="en-US" sz="9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5. SOLUTION ARCHITECTURE</a:t>
            </a:r>
          </a:p>
          <a:p>
            <a:pPr>
              <a:buNone/>
            </a:pPr>
            <a:endParaRPr lang="en-US" sz="2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685800" y="1524000"/>
            <a:ext cx="7696202" cy="5334000"/>
            <a:chOff x="0" y="0"/>
            <a:chExt cx="8915400" cy="4743451"/>
          </a:xfrm>
        </p:grpSpPr>
        <p:sp>
          <p:nvSpPr>
            <p:cNvPr id="38" name="Rectangle 37"/>
            <p:cNvSpPr/>
            <p:nvPr/>
          </p:nvSpPr>
          <p:spPr>
            <a:xfrm>
              <a:off x="2085975" y="1543051"/>
              <a:ext cx="4476750" cy="1362076"/>
            </a:xfrm>
            <a:prstGeom prst="rect">
              <a:avLst/>
            </a:prstGeom>
            <a:ln w="2540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181225" y="1952626"/>
              <a:ext cx="857250" cy="762000"/>
            </a:xfrm>
            <a:prstGeom prst="roundRect">
              <a:avLst/>
            </a:prstGeom>
            <a:ln w="15875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latin typeface="Times New Roman" pitchFamily="18" charset="0"/>
                  <a:cs typeface="Times New Roman" pitchFamily="18" charset="0"/>
                </a:rPr>
                <a:t>Transaction</a:t>
              </a:r>
            </a:p>
            <a:p>
              <a:pPr algn="ctr"/>
              <a:r>
                <a:rPr lang="en-US" sz="700" b="1">
                  <a:latin typeface="Algerian"/>
                </a:rPr>
                <a:t>• </a:t>
              </a:r>
              <a:r>
                <a:rPr lang="en-US" sz="700" b="1">
                  <a:latin typeface="Times New Roman" pitchFamily="18" charset="0"/>
                  <a:cs typeface="Times New Roman" pitchFamily="18" charset="0"/>
                </a:rPr>
                <a:t>Registering</a:t>
              </a:r>
              <a:r>
                <a:rPr lang="en-US" sz="700" b="1" baseline="0">
                  <a:latin typeface="Times New Roman" pitchFamily="18" charset="0"/>
                  <a:cs typeface="Times New Roman" pitchFamily="18" charset="0"/>
                </a:rPr>
                <a:t> of SC &amp; PWD</a:t>
              </a:r>
              <a:endParaRPr lang="en-US" sz="700" b="1"/>
            </a:p>
          </p:txBody>
        </p:sp>
        <p:sp>
          <p:nvSpPr>
            <p:cNvPr id="40" name="TextBox 6"/>
            <p:cNvSpPr txBox="1"/>
            <p:nvPr/>
          </p:nvSpPr>
          <p:spPr>
            <a:xfrm>
              <a:off x="2200275" y="1609726"/>
              <a:ext cx="1638300" cy="2802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>
                  <a:solidFill>
                    <a:sysClr val="windowText" lastClr="000000"/>
                  </a:solidFill>
                </a:rPr>
                <a:t>BILLING</a:t>
              </a:r>
              <a:r>
                <a:rPr lang="en-US" sz="1200" b="1" baseline="0">
                  <a:solidFill>
                    <a:sysClr val="windowText" lastClr="000000"/>
                  </a:solidFill>
                </a:rPr>
                <a:t> SYSTEM</a:t>
              </a:r>
              <a:endParaRPr lang="en-US" sz="1200" b="1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114675" y="2000251"/>
              <a:ext cx="771525" cy="704849"/>
            </a:xfrm>
            <a:prstGeom prst="roundRect">
              <a:avLst/>
            </a:prstGeom>
            <a:ln w="15875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latin typeface="Times New Roman" pitchFamily="18" charset="0"/>
                  <a:cs typeface="Times New Roman" pitchFamily="18" charset="0"/>
                </a:rPr>
                <a:t>Types</a:t>
              </a:r>
              <a:r>
                <a:rPr lang="en-US" sz="900" b="1" baseline="0">
                  <a:latin typeface="Times New Roman" pitchFamily="18" charset="0"/>
                  <a:cs typeface="Times New Roman" pitchFamily="18" charset="0"/>
                </a:rPr>
                <a:t> of Payments</a:t>
              </a:r>
            </a:p>
            <a:p>
              <a:pPr algn="ctr"/>
              <a:r>
                <a:rPr lang="en-US" sz="700" b="1" baseline="0">
                  <a:latin typeface="Times New Roman" pitchFamily="18" charset="0"/>
                  <a:cs typeface="Times New Roman" pitchFamily="18" charset="0"/>
                </a:rPr>
                <a:t>• Cash</a:t>
              </a:r>
            </a:p>
            <a:p>
              <a:pPr algn="ctr"/>
              <a:r>
                <a:rPr lang="en-US" sz="700" b="1" baseline="0">
                  <a:latin typeface="Times New Roman" pitchFamily="18" charset="0"/>
                  <a:cs typeface="Times New Roman" pitchFamily="18" charset="0"/>
                </a:rPr>
                <a:t>• Credit</a:t>
              </a:r>
            </a:p>
            <a:p>
              <a:pPr algn="ctr"/>
              <a:r>
                <a:rPr lang="en-US" sz="700" b="1" baseline="0">
                  <a:latin typeface="Times New Roman" pitchFamily="18" charset="0"/>
                  <a:cs typeface="Times New Roman" pitchFamily="18" charset="0"/>
                </a:rPr>
                <a:t>• SC/PWD</a:t>
              </a:r>
              <a:endParaRPr lang="en-US" sz="700" b="1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971925" y="1990727"/>
              <a:ext cx="752475" cy="714374"/>
            </a:xfrm>
            <a:prstGeom prst="roundRect">
              <a:avLst/>
            </a:prstGeom>
            <a:ln w="15875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latin typeface="Times New Roman" pitchFamily="18" charset="0"/>
                  <a:cs typeface="Times New Roman" pitchFamily="18" charset="0"/>
                </a:rPr>
                <a:t>Back-up</a:t>
              </a:r>
              <a:r>
                <a:rPr lang="en-US" sz="900" b="1" baseline="0">
                  <a:latin typeface="Times New Roman" pitchFamily="18" charset="0"/>
                  <a:cs typeface="Times New Roman" pitchFamily="18" charset="0"/>
                </a:rPr>
                <a:t> &amp; Recovery</a:t>
              </a:r>
              <a:endParaRPr lang="en-US" sz="700" b="1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810125" y="1990727"/>
              <a:ext cx="771525" cy="695324"/>
            </a:xfrm>
            <a:prstGeom prst="roundRect">
              <a:avLst/>
            </a:prstGeom>
            <a:ln w="15875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latin typeface="Times New Roman" pitchFamily="18" charset="0"/>
                  <a:cs typeface="Times New Roman" pitchFamily="18" charset="0"/>
                </a:rPr>
                <a:t>Report Generator</a:t>
              </a:r>
              <a:endParaRPr lang="en-US" sz="700" b="1"/>
            </a:p>
          </p:txBody>
        </p:sp>
        <p:sp>
          <p:nvSpPr>
            <p:cNvPr id="44" name="AutoShape 2" descr="data:image/jpeg;base64,/9j/4AAQSkZJRgABAQAAAQABAAD/2wCEAAkGBhAQEBAQDxAQEBQPDw8PDxAQFBAUDw8PFBAVFBQQFBUXHCYeFxojGRQVHy8gIycpLC0sFR4xNTAqNSYrLCkBCQoKDgwOGA8PGikcHBwpLCwpKSksKSksKSkpLCkpKSksKSkpKSksKSkpKSksKSwpKSwpKSksLCkpLCwpLCkpKf/AABEIALcBEwMBIgACEQEDEQH/xAAcAAACAgMBAQAAAAAAAAAAAAABAgADBAUHBgj/xABJEAABAwEEBAUQCQQBBQEAAAABAAIRAwQSITEFIkFRBhNhcZEUFTIzVGJyc4GSobGy0eHwBxYjNEJSU8HSJJOjs0NEVWOChBf/xAAZAQADAQEBAAAAAAAAAAAAAAAAAQIDBAX/xAAlEQEAAgEDAwUBAQEAAAAAAAAAAQIREhQxAxMhBEFRUmEiMqH/2gAMAwEAAhEDEQA/AOx2i0kFVi1FV2o6ypvLOZUy+qip1SVi3kbyWTwyuqSj1SVi3kWuxRkMnqlHqjlXB9I8MtINr12ttldrW16zWgPwa0VHADmACo+vNv7vree33LTTKMu/9UFHqhcA+vVv7vree33KDh3b+763ns9yemRl3/qjlR6oXABw7t/d9bz2e5Q8Pbf3fV89nuRpkZd/4871OPK4B9fbf3fV89nuR+v1v7vq+ez3I0yWXfxX5VOOXAPr7b+76vns9yn19t/d9Xz2e5GmRl9Accm41cAp8PbdOOkKwGOIdTJywww2q0cOrb/3Krt/L5NiNMjU71xinGLgj+HluEXdI1XZzjTEbtmKA4faQ7vq9NL+KNMjU75xinGLgv1+0h3dU6aX8URw+0h3dU6aP8U9EjU7zxinGLg44e6Q7uqdNH+KYcPNId3VP8P8UaZGp3bjEOMK4YOHlv7tqf4f4phw7t/dtT/D/FGmRqh3DjCoapXERw5t3dtT/D/FOOHFu7tf/h/ijTI1O1caUOOK5Ho/hVbahxtdUjk4n+C6fo2qXUKLnGXOo0XOJ2uNNpJ6SlMTBxOWYaxQ48pEpKnKlnVBQFoKqKARkNmx8gIIUsgomlq7a7WKxryttztY86xC9YTPlcL76gese+jfU5NkX0zX4rFvpmvTyHBNMfeLX461e29ebujcOgL0ml/vFq8davbevNgroszqN0bh0BENG4dAQlGVKhujcOgI3BuHQEAUQUyEMG4dARujcOgIIygCGjcOgI3RuHQEJRlMDcG4dARujcOgISiEAbg3DoCNwbh0BAIgpgbg3DoCIYNw6AhKITIwYNw6AmDB+VvQEoKYJg7abfyt6ArG02/lb0BI1WNTI7aTfyt6ArmUW/lb0BI1XsQG24KMEVoEfbPwHgsXbdF/d6HiKH+pq4twQHb/AB1T2WrtWje0UPEUf9bVN+IFeWQgVCgVmspQaoSgCkGzpZBRCkcAirS0Wknax51guqLI0q7XPOtc6ouW0+WsL+MU4xYvGKcYpybL4xEVVh8aiKqMhxfSx/qbV461e29ebBXo9KfebT460+29eaBXZPsxqcFGUgKYFSowKaUkogpg8oykBTSgjSjKSUZTBpRlJKMoBwiCkBTApg0ohAIpkYJwkCdqYWNVrVWxWsCZLWq9iqarmJk3XA7Kv46r6gu02DtNHxNL/W1cW4IjVr+OrrtVj7VS8VS9gKb8QdeVqBKhSlZLAlKDioSlBxSDbUexCilHsQorS8vph2uedaxz1sNNHXPOVqXlcl+W8cHvoX1VeQvKDwu4xQVFTeQvIDk+k/vFo8daPaevMAr0+k/vFo8dX9ty8sDgF2zxDCp5RlICiCpNYCjKrBTAphYCiCqwU0pkeVJSgqSmDyollMCmDBMEoTBMGCISpgmRwnCQJwmFrVa1VNVrUyZDFcxUMV7Uybvgh2Ffxto9a7RZe10/F0/YC4vwRP2dfxtp9ZXabP2DPAZ7IUX4g68nKUolKVmsjkrc0XFK04pBuKHYhRCgdUIqkvI6b7M85WqcVtNNnXPOVqHlcluW9eCkqSlJQlQo0oSlvIEoDl+lPvFo8fX9ty8mDgOZet0r95tHj6/tuXj2nAcy7Z4hz19z3kZSSpKlSwFOCqgUwKAsBRlICmlMjypKUKSmDymBVcogqiXApgq2lOEyOilCZMHaU4VYTtKZLWq5qoaVa0qgyWK5hWOwq5hQTe8Ez9lW8Zavacu10exb4LfUuJ8Eu01vDtftvXbGZDmCm3EHXmRSuRJSOKzWVyQHFR7lWH4pBvKB1QohZzqjmUTS8lpzszzlah62+nezPOVpnrkty6K8EKBKBKBKhSSgShKBKA5tpb7zaPH1vbK8aDgOYL2WlvvNo8dV9orxYOA5l2zxDmrzJkZSSpKlSwFMCqpTgoCwFMFWCmBTCxRLKMpkZEJJRBTJa0qwKppTtKoLQmVYKcFMjhM0qsFMCmS0FWtKoaVa0phksKuplYrXK9jkyeh4I9oreFa/bqLtcriXBE/09Xntft1F2klTfiDrzJi5I5yiQrLLQjyq25p3KtpxSwG/s/Yt5lFLMdRvMorS8jp3tjudad62+ne2O5ytO9cduW9eCFLKhSlQpECUECgOdaX+82jx1X2ivE7BzBe10x95tHjqntFeJ2eQLtniHNXmUlFIUQVKjohVymBQFoKYFVAppQFocoCklGUweUQVXKYFMlrSrAVQCrAVRLQ5OHKmUwKZLg5MCqQU4KYWgq1pVAKdpTDIaVexyxWlXMcmT0nBI/0z+U2r/ZUXbnDE859a4dwRd/TO/wDo/wBlRdwqOxPOfWlfiBXmSlVuKJcqnOWWWhHlI04hR5VbXYhLJvTWXsG8yiFkOo3m/dBUh5PTvbDzlahwWz0/XAqOkjMrUOrt3hctuW0cIQlISmsN4QNYbwpwoSEhChrDeErqo3owHO9MferR4+p7S8OD6l7bTLv6q0EfrVPaWk6z0tzvO+C7cZiHPE4mWjKC3vWel3/nfBDrRS77zvglok9UNJKIK3J0TT77p+CB0XT3O6fgjRI1Q1IKIK2vWynud0/BMNFs77p+CNElqhqgUby2vWxnfdPwRGi6ffdPwT0SNUNUmC2zdE0++6R7le3QDTBDahnKDOeWQT0SWqGkBVgK2o0TS77pHuTDRVLvun4J6ZGqGplMCtr1pp990/BTrWzvun4J6ZLVDWBycOWxboppwAd0pmaLacAHHMZ7RmjTIzDXhydpWf1saCRrSMwm62tBg3sp2ZdCemRmGG0q1pWX1tAibwvZZY+hFtjYTALp/eAYy5R0p4GW24Hn+m8lf/Y9dvqHE859a4poCmKbeKb+R7hJxukkkyByrsVS3Mk6zcztG9R1OIOnusJSPKpdb2fmb0hU1NIM/MOkLHLTC1zlSHYqippBn5m9IVDLc0uGsM94U5PD21j7BvN+6iSwummzm/dFas3OeFfbneEV544r0fCofau8IrQFgXldSf6l30jxCkt+cEpA+cla47lXdUZXgCAoGjcmaB8lGEZGGO/R9Ikk02EnEm6JJ3lJ1to/pM80LLDVLp5efcqi9vlOmPhjDRlEz9lTwzJa1EaJo/pU/MarDWpjDjGRyvZGB3fOSY2pgn7Snya7feri1vmU4qTrVQy4mn5jU7dEWf8AQpeY33KNtVP9SnPhs96dtup/q0/PZs2Z/Mqotb5ksVFuh7PnxFHdixu/mVrdDWb9Cl5jMMuRYlq00wSGvpxlevNx5sYWObe051Gnnc33rorW0x5lja1Y9mVpew2VlnrvFKg1zaFUtIawEO4s3SNxmFy+q95bDapaQc7xyxwzXvtIWim+jUbfZrU3Dsm7RzrnVqsLm5yV00jDC05ZNlsVoqAltoGBxBeZ6FeNHWkyBaGm7gQH4gqnQdEgvlpGDcweVZdCykPrOALiXDVgjIHCTgrS17zXBg2iIw7IjJX2aq8CHVi4k53zgN2aFhsBqVXuqUyCCIaQczlz5LbWbRTqgqNfhruuSQC0RhG5PJOmaK0dZKlCg80bO4uo0nE3KZJJpgknDesxmhLL3PQ/t0/csDRVspMstIcZS1KTWjXZGqI38iy6+kGBo+0YDhheaDMTlO5c80n2lvF4+GR1isnc1D+1T9ydnB6yn/prP/bpx6klPTVNgF6pTgEXnXmYDGSccsD0K+hpmzkuu1qJGH/JT96ymLR4aRNZYx0HZQY6noYT/wAdP3KdZbNj/TUP7dPPoWVS0xQcHfa0TrEYVKfpxzQs+l6BaftqJxP/ACU/ep/pXhh9ZrN+hR/t0/cqzoiz9z0efi2euFn9dqDmyKtEm7IAfTPliVdaRqgwMY6YyS/qD8NazR1EZUqY8FjB8hWkmdyy5ygXRImYx5IUeBebs3iBipnM8qjDCLo5OVGtSddnAjkhX2h4aexGsM/QlqCWADPV5EsDLAcEKI1xzq+2EzByjDLpKooN1ht9aRulaL7TT8H91FNFdpp+D+5UXdHDjnl4DhY6Kzp/MV50uJ38wXoeFbftneEVowM8sNpheX1P9S7qcQr4s7SgXR6cFLxwJ2+gb+VA08SY+eX1rNaNM8gHNiVDWGz1KPGW3k2pG0z8B8/PrPAWNdtMADb+wWh4YaYLKQpsMGrN7eKQz5pOHMHLa2io1pk/hEucTMAD0LxVvtHH1nPOWYB2NB1QfneunodPVbPwx6t8Rhj0KLmtkXSZDy0xLnXhqkckHp8qoNkaQS0kkPDSLuMAOvuGEGC308izKrjLAcnl4kSYDQDjPhCEr2XSHAAh9UNcD+KQSyRkAOLOA9C9PDhJVeyBUjUk1Ig3mNAusBMYg3x0bJUfLXSZm4xjXBpE1HG+QRvEOHkmcEz6BY0kC80RLZl157rt+eS+BvHqY2bC6YLYDW5y0CCYPKRPl8qAlJ917gC4Oe83XBpuPYwASWxMEgEjPFY9GldxaHtqNp3iCJkl2Awy1Z6NkrL4mTrAHXDhGBAEw2YxwPqwUFE4ExeAfDxhrOGZEY5D044phWx5vucwGeMpsqU7uJugB3JmBn+baqmPhmF80iyqXavYTIB/ffhs2ZJscgxdDi1rJ2QDjq3YxE9I3JupSDLQwS8OdjIMbILcNiAytFtDWuvnVcKAY6Gh16DLSDunZgrbO0MdVa5wAqPqCm7U1m3TDsTIzHLjyLW07JJcwBrQwY/iDuMbOBIkRJ+Qm6k1+KcGlnENjPO+RE54FuXvRgmU23tvkOlhuU3C8GXSWvujWmRInDkxzS2sNNY1XuLmtL4EMxDmiA1zeyiCNwxVLqEVKYddcHkvByuOZGRxxN5ue9PWDmlkXXX6lwxIu4EznuDuhGANorjiNVwvCnIBuNggmBAO67mszSdoHEUagcTHEzJbN10XszM5DkxWt0rZZpzIN12Qmbr4B27w3pS2Oia1Di7zaYwpYgEmLusTs1vUjAbqtXBeyC37SGuvFgAcxuBwMwAfLyrDa9tGrUg6l6niXNN4Y3iPLIGWYWPTpmpQY5128wXw1xN6/SJIwykwRj+ZHSNm42gKhLQQwPuiL2vdkeTPLYUw2tM02PgkNbUrOxvtwDmi64axMSHEk7vIqbBZ261F5Ivtfxcvp37wwcDddAnCJ3rW6IZxtB9KqGwzUF4kYESIGGAwI5Vl1bCX0wzjKZe0AsqSZ4wdi6L0TsncUchkU7Y3iH0Xu1qYJYGmiXFgOpLpxcNq9bwT07xlFtF7wXNY00zIlzABeZ/6+qdy8LaJfRZaGljKrKfGDElxF0l9PP8AEJOUzzrJaHNLa7aoD28W4AGXNJIGc4wSBzSpvXVGFVtpl1mo4G6ZAAIOeaWs/WZlgTuWh0ZpVtdgd+IQHtJkNdyDaDs+Czr/ADekev3rhnxPl2R5jwzLW4GMdm8Zqx5hsyJAG5a4xzJL5Ck2bbGAgEEYdOKxqA1hz5hIXAprONcehSbpOjO0s5v3UU0Z2lnN+6i7Y4cc8ufcKz9s4TGsYyk4rz34duOWOfLzLe8LnE1nAbHOPrWlYwwMOnJeb1P9S7acA1vOmJw2DLai/ARmmp0zmsZaqj87zj8/OdNauRqjPb3s7+VZwpgYnP1LG4oCTtJJx2c/z60swMNFp17m0gGNLi5wvxJN2CfWAvLO0kzaGeUifUvd2mlOyefZ8+9ah+iKf5BvM555n5+HR0/Ux04xhlfo65y8z1dS/wDH0o9UU9zfT7lvH6MpSIaJOU5k7wBLj5I50zdEwAWMvYw7Ft7DGImGj0rbfR8M9t+tCbVR3s5pSdV0e86V6PrYx0sfTDHOBDTg6ZwzUo6KpwNQTAnnhrR7RPkS30fUbX9ec6qo950oG1Uu86V6uz6EpgElogmfJA+KD9E08TcERA5JEuPkCN9H1G2/Xluq6PeelbHQ9eg4uBFN2AOIk7ty3fWemcAwC9OWxoz8uQ8i2eiNF02zIE5ExnrQjffg23687Tr0HVKjCymQ0NjUykbwFicVRNVzG3YbBJuuMAxyZr29OwMvvFxoyxAxyQsmjabTUF0EzntOM/unvZ+pbf8AXiajaN1zmQbhIcCx2zOIRY2iafGT+Eki47ZmPQvYPswl7W02RrznvgnPmRstjYWBt0Y8mwjFKPXTnGk9t+vHUatAOpb3iQDTcQNnrT6QrU77GwHFww+zcBnyBendZGCs0XRDC1oy2BZT7Gw1WaoGq6JA5cEb2fr/ANG2/Xj+KpTdnWu3u1vuxMZoWRtJ4OBBa6COLevW2ik1rxdY0lzQJI3k4bvkqmyUwKjwWgE4kRtCe8n4G3j5eZpCi5l/WwDpHFumRmEWUqbuLhrvtJONN0ADP1L1LLIxpc0AY6xy/ETgg2m0vaGgEsDWjDkTn1do86Sj08T7vNVxRZewqS2DFx2IO0b1it0hT2MqeZUXurRY2PZeugFs7MRvCw+t4EEtgGNgyU7y31g49PHynBbRxkVSHNDwWgE4wccRM5gbNhXpadndJAODTGAO7nWMGQBGGsI5D+y2VhaRLSCDek7Zw3qp6mucyIppjEMXiJBLTlMgiMtuM+lTiJbek5Tlh8VkUmQ05gAuyE+VVQOKPgnMR+yPBkfZQAHB2GEqxlO65u0ExBSV+1iDODclY9+LfCSmDy6HoztNPwf3US6K7TT8H90V2Rw5J5aTT3BJ1WoXMiHGcY9K1o4EVOnlCiiyt0azK69S0QI4EP5OkJ/qW/k6Qooo29Fd6xHcC6nJ0hVHgLUO7pGaKiNvQd6yt/AJ8YAdIWM76Pqp2N6QooltumfesrH0b1chdAPZYgudz7/LhyIO+jR8iMssXNkHYQVFEbbpjv3WP+juqQyYJaZzG73wg36OKg3Z7xuP7kdCiiW16Z9+64/R/UiMNn4hs8vzKQ/R5U73DlbjtPknHyKKJ7Xpl37m/wDz6qJywAAktx2yr7PwHqsGF3HaSJ9aiiNtQu9Y7eBda8XasmJxEetD6k1r17VB5COTl5FFEbeg71kdwJqmcGi8NYgiTv28iSjwGqtiLuAIgke9RRG3pk+9ZWOAFUG9gTJOJao/gJXcB2LSJ7EiM88Siont6DvWN9SK5AwZeGAdhI9MZrGb9H1YOviJxmSMZ34qKJ7ehd2x/qHWvF2rJEZiI6UtL6P6wffETJJxEYmYUUR2KDu2Zr+BdYgjVE5xEnnUdwKrEAG7AjaNiiiXYoO7ZfR4H1WgDVMZTBhZFLgtVaZwxzkhRRX2qp7ljv4L1MsANoBGKr+qtUCBEc/xRUVduo7kq3cFKxbdN0iBtCdnBKoSA67gZmfioojtwU9SXrrJYwxjWZ3RCiii1wyf/9k="/>
            <p:cNvSpPr>
              <a:spLocks noChangeAspect="1" noChangeArrowheads="1"/>
            </p:cNvSpPr>
            <p:nvPr/>
          </p:nvSpPr>
          <p:spPr bwMode="auto">
            <a:xfrm>
              <a:off x="4448175" y="4248151"/>
              <a:ext cx="304800" cy="304800"/>
            </a:xfrm>
            <a:prstGeom prst="rect">
              <a:avLst/>
            </a:prstGeom>
            <a:noFill/>
          </p:spPr>
        </p:sp>
        <p:sp>
          <p:nvSpPr>
            <p:cNvPr id="45" name="AutoShape 3" descr="data:image/jpeg;base64,/9j/4AAQSkZJRgABAQAAAQABAAD/2wCEAAkGBhAQEBAQDxAQEBQPDw8PDxAQFBAUDw8PFBAVFBQQFBUXHCYeFxojGRQVHy8gIycpLC0sFR4xNTAqNSYrLCkBCQoKDgwOGA8PGikcHBwpLCwpKSksKSksKSkpLCkpKSksKSkpKSksKSkpKSksKSwpKSwpKSksLCkpLCwpLCkpKf/AABEIALcBEwMBIgACEQEDEQH/xAAcAAACAgMBAQAAAAAAAAAAAAABAgADBAUHBgj/xABJEAABAwEEBAUQCQQBBQEAAAABAAIRAwQSITEFIkFRBhNhcZEUFTIzVGJyc4GSobGy0eHwBxYjNEJSU8HSJJOjs0NEVWOChBf/xAAZAQADAQEBAAAAAAAAAAAAAAAAAQIDBAX/xAAlEQEAAgEDAwUBAQEAAAAAAAAAAQIREhQxAxMhBEFRUmEiMqH/2gAMAwEAAhEDEQA/AOx2i0kFVi1FV2o6ypvLOZUy+qip1SVi3kbyWTwyuqSj1SVi3kWuxRkMnqlHqjlXB9I8MtINr12ttldrW16zWgPwa0VHADmACo+vNv7vree33LTTKMu/9UFHqhcA+vVv7vree33KDh3b+763ns9yemRl3/qjlR6oXABw7t/d9bz2e5Q8Pbf3fV89nuRpkZd/4871OPK4B9fbf3fV89nuR+v1v7vq+ez3I0yWXfxX5VOOXAPr7b+76vns9yn19t/d9Xz2e5GmRl9Accm41cAp8PbdOOkKwGOIdTJywww2q0cOrb/3Krt/L5NiNMjU71xinGLgj+HluEXdI1XZzjTEbtmKA4faQ7vq9NL+KNMjU75xinGLgv1+0h3dU6aX8URw+0h3dU6aP8U9EjU7zxinGLg44e6Q7uqdNH+KYcPNId3VP8P8UaZGp3bjEOMK4YOHlv7tqf4f4phw7t/dtT/D/FGmRqh3DjCoapXERw5t3dtT/D/FOOHFu7tf/h/ijTI1O1caUOOK5Ho/hVbahxtdUjk4n+C6fo2qXUKLnGXOo0XOJ2uNNpJ6SlMTBxOWYaxQ48pEpKnKlnVBQFoKqKARkNmx8gIIUsgomlq7a7WKxryttztY86xC9YTPlcL76gese+jfU5NkX0zX4rFvpmvTyHBNMfeLX461e29ebujcOgL0ml/vFq8davbevNgroszqN0bh0BENG4dAQlGVKhujcOgI3BuHQEAUQUyEMG4dARujcOgIIygCGjcOgI3RuHQEJRlMDcG4dARujcOgISiEAbg3DoCNwbh0BAIgpgbg3DoCIYNw6AhKITIwYNw6AmDB+VvQEoKYJg7abfyt6ArG02/lb0BI1WNTI7aTfyt6ArmUW/lb0BI1XsQG24KMEVoEfbPwHgsXbdF/d6HiKH+pq4twQHb/AB1T2WrtWje0UPEUf9bVN+IFeWQgVCgVmspQaoSgCkGzpZBRCkcAirS0Wknax51guqLI0q7XPOtc6ouW0+WsL+MU4xYvGKcYpybL4xEVVh8aiKqMhxfSx/qbV461e29ebBXo9KfebT460+29eaBXZPsxqcFGUgKYFSowKaUkogpg8oykBTSgjSjKSUZTBpRlJKMoBwiCkBTApg0ohAIpkYJwkCdqYWNVrVWxWsCZLWq9iqarmJk3XA7Kv46r6gu02DtNHxNL/W1cW4IjVr+OrrtVj7VS8VS9gKb8QdeVqBKhSlZLAlKDioSlBxSDbUexCilHsQorS8vph2uedaxz1sNNHXPOVqXlcl+W8cHvoX1VeQvKDwu4xQVFTeQvIDk+k/vFo8daPaevMAr0+k/vFo8dX9ty8sDgF2zxDCp5RlICiCpNYCjKrBTAphYCiCqwU0pkeVJSgqSmDyollMCmDBMEoTBMGCISpgmRwnCQJwmFrVa1VNVrUyZDFcxUMV7Uybvgh2Ffxto9a7RZe10/F0/YC4vwRP2dfxtp9ZXabP2DPAZ7IUX4g68nKUolKVmsjkrc0XFK04pBuKHYhRCgdUIqkvI6b7M85WqcVtNNnXPOVqHlcluW9eCkqSlJQlQo0oSlvIEoDl+lPvFo8fX9ty8mDgOZet0r95tHj6/tuXj2nAcy7Z4hz19z3kZSSpKlSwFOCqgUwKAsBRlICmlMjypKUKSmDymBVcogqiXApgq2lOEyOilCZMHaU4VYTtKZLWq5qoaVa0qgyWK5hWOwq5hQTe8Ez9lW8Zavacu10exb4LfUuJ8Eu01vDtftvXbGZDmCm3EHXmRSuRJSOKzWVyQHFR7lWH4pBvKB1QohZzqjmUTS8lpzszzlah62+nezPOVpnrkty6K8EKBKBKBKhSSgShKBKA5tpb7zaPH1vbK8aDgOYL2WlvvNo8dV9orxYOA5l2zxDmrzJkZSSpKlSwFMCqpTgoCwFMFWCmBTCxRLKMpkZEJJRBTJa0qwKppTtKoLQmVYKcFMjhM0qsFMCmS0FWtKoaVa0phksKuplYrXK9jkyeh4I9oreFa/bqLtcriXBE/09Xntft1F2klTfiDrzJi5I5yiQrLLQjyq25p3KtpxSwG/s/Yt5lFLMdRvMorS8jp3tjudad62+ne2O5ytO9cduW9eCFLKhSlQpECUECgOdaX+82jx1X2ivE7BzBe10x95tHjqntFeJ2eQLtniHNXmUlFIUQVKjohVymBQFoKYFVAppQFocoCklGUweUQVXKYFMlrSrAVQCrAVRLQ5OHKmUwKZLg5MCqQU4KYWgq1pVAKdpTDIaVexyxWlXMcmT0nBI/0z+U2r/ZUXbnDE859a4dwRd/TO/wDo/wBlRdwqOxPOfWlfiBXmSlVuKJcqnOWWWhHlI04hR5VbXYhLJvTWXsG8yiFkOo3m/dBUh5PTvbDzlahwWz0/XAqOkjMrUOrt3hctuW0cIQlISmsN4QNYbwpwoSEhChrDeErqo3owHO9MferR4+p7S8OD6l7bTLv6q0EfrVPaWk6z0tzvO+C7cZiHPE4mWjKC3vWel3/nfBDrRS77zvglok9UNJKIK3J0TT77p+CB0XT3O6fgjRI1Q1IKIK2vWynud0/BMNFs77p+CNElqhqgUby2vWxnfdPwRGi6ffdPwT0SNUNUmC2zdE0++6R7le3QDTBDahnKDOeWQT0SWqGkBVgK2o0TS77pHuTDRVLvun4J6ZGqGplMCtr1pp990/BTrWzvun4J6ZLVDWBycOWxboppwAd0pmaLacAHHMZ7RmjTIzDXhydpWf1saCRrSMwm62tBg3sp2ZdCemRmGG0q1pWX1tAibwvZZY+hFtjYTALp/eAYy5R0p4GW24Hn+m8lf/Y9dvqHE859a4poCmKbeKb+R7hJxukkkyByrsVS3Mk6zcztG9R1OIOnusJSPKpdb2fmb0hU1NIM/MOkLHLTC1zlSHYqippBn5m9IVDLc0uGsM94U5PD21j7BvN+6iSwummzm/dFas3OeFfbneEV544r0fCofau8IrQFgXldSf6l30jxCkt+cEpA+cla47lXdUZXgCAoGjcmaB8lGEZGGO/R9Ikk02EnEm6JJ3lJ1to/pM80LLDVLp5efcqi9vlOmPhjDRlEz9lTwzJa1EaJo/pU/MarDWpjDjGRyvZGB3fOSY2pgn7Snya7feri1vmU4qTrVQy4mn5jU7dEWf8AQpeY33KNtVP9SnPhs96dtup/q0/PZs2Z/Mqotb5ksVFuh7PnxFHdixu/mVrdDWb9Cl5jMMuRYlq00wSGvpxlevNx5sYWObe051Gnnc33rorW0x5lja1Y9mVpew2VlnrvFKg1zaFUtIawEO4s3SNxmFy+q95bDapaQc7xyxwzXvtIWim+jUbfZrU3Dsm7RzrnVqsLm5yV00jDC05ZNlsVoqAltoGBxBeZ6FeNHWkyBaGm7gQH4gqnQdEgvlpGDcweVZdCykPrOALiXDVgjIHCTgrS17zXBg2iIw7IjJX2aq8CHVi4k53zgN2aFhsBqVXuqUyCCIaQczlz5LbWbRTqgqNfhruuSQC0RhG5PJOmaK0dZKlCg80bO4uo0nE3KZJJpgknDesxmhLL3PQ/t0/csDRVspMstIcZS1KTWjXZGqI38iy6+kGBo+0YDhheaDMTlO5c80n2lvF4+GR1isnc1D+1T9ydnB6yn/prP/bpx6klPTVNgF6pTgEXnXmYDGSccsD0K+hpmzkuu1qJGH/JT96ymLR4aRNZYx0HZQY6noYT/wAdP3KdZbNj/TUP7dPPoWVS0xQcHfa0TrEYVKfpxzQs+l6BaftqJxP/ACU/ep/pXhh9ZrN+hR/t0/cqzoiz9z0efi2euFn9dqDmyKtEm7IAfTPliVdaRqgwMY6YyS/qD8NazR1EZUqY8FjB8hWkmdyy5ygXRImYx5IUeBebs3iBipnM8qjDCLo5OVGtSddnAjkhX2h4aexGsM/QlqCWADPV5EsDLAcEKI1xzq+2EzByjDLpKooN1ht9aRulaL7TT8H91FNFdpp+D+5UXdHDjnl4DhY6Kzp/MV50uJ38wXoeFbftneEVowM8sNpheX1P9S7qcQr4s7SgXR6cFLxwJ2+gb+VA08SY+eX1rNaNM8gHNiVDWGz1KPGW3k2pG0z8B8/PrPAWNdtMADb+wWh4YaYLKQpsMGrN7eKQz5pOHMHLa2io1pk/hEucTMAD0LxVvtHH1nPOWYB2NB1QfneunodPVbPwx6t8Rhj0KLmtkXSZDy0xLnXhqkckHp8qoNkaQS0kkPDSLuMAOvuGEGC308izKrjLAcnl4kSYDQDjPhCEr2XSHAAh9UNcD+KQSyRkAOLOA9C9PDhJVeyBUjUk1Ig3mNAusBMYg3x0bJUfLXSZm4xjXBpE1HG+QRvEOHkmcEz6BY0kC80RLZl157rt+eS+BvHqY2bC6YLYDW5y0CCYPKRPl8qAlJ917gC4Oe83XBpuPYwASWxMEgEjPFY9GldxaHtqNp3iCJkl2Awy1Z6NkrL4mTrAHXDhGBAEw2YxwPqwUFE4ExeAfDxhrOGZEY5D044phWx5vucwGeMpsqU7uJugB3JmBn+baqmPhmF80iyqXavYTIB/ffhs2ZJscgxdDi1rJ2QDjq3YxE9I3JupSDLQwS8OdjIMbILcNiAytFtDWuvnVcKAY6Gh16DLSDunZgrbO0MdVa5wAqPqCm7U1m3TDsTIzHLjyLW07JJcwBrQwY/iDuMbOBIkRJ+Qm6k1+KcGlnENjPO+RE54FuXvRgmU23tvkOlhuU3C8GXSWvujWmRInDkxzS2sNNY1XuLmtL4EMxDmiA1zeyiCNwxVLqEVKYddcHkvByuOZGRxxN5ue9PWDmlkXXX6lwxIu4EznuDuhGANorjiNVwvCnIBuNggmBAO67mszSdoHEUagcTHEzJbN10XszM5DkxWt0rZZpzIN12Qmbr4B27w3pS2Oia1Di7zaYwpYgEmLusTs1vUjAbqtXBeyC37SGuvFgAcxuBwMwAfLyrDa9tGrUg6l6niXNN4Y3iPLIGWYWPTpmpQY5128wXw1xN6/SJIwykwRj+ZHSNm42gKhLQQwPuiL2vdkeTPLYUw2tM02PgkNbUrOxvtwDmi64axMSHEk7vIqbBZ261F5Ivtfxcvp37wwcDddAnCJ3rW6IZxtB9KqGwzUF4kYESIGGAwI5Vl1bCX0wzjKZe0AsqSZ4wdi6L0TsncUchkU7Y3iH0Xu1qYJYGmiXFgOpLpxcNq9bwT07xlFtF7wXNY00zIlzABeZ/6+qdy8LaJfRZaGljKrKfGDElxF0l9PP8AEJOUzzrJaHNLa7aoD28W4AGXNJIGc4wSBzSpvXVGFVtpl1mo4G6ZAAIOeaWs/WZlgTuWh0ZpVtdgd+IQHtJkNdyDaDs+Czr/ADekev3rhnxPl2R5jwzLW4GMdm8Zqx5hsyJAG5a4xzJL5Ck2bbGAgEEYdOKxqA1hz5hIXAprONcehSbpOjO0s5v3UU0Z2lnN+6i7Y4cc8ufcKz9s4TGsYyk4rz34duOWOfLzLe8LnE1nAbHOPrWlYwwMOnJeb1P9S7acA1vOmJw2DLai/ARmmp0zmsZaqj87zj8/OdNauRqjPb3s7+VZwpgYnP1LG4oCTtJJx2c/z60swMNFp17m0gGNLi5wvxJN2CfWAvLO0kzaGeUifUvd2mlOyefZ8+9ah+iKf5BvM555n5+HR0/Ux04xhlfo65y8z1dS/wDH0o9UU9zfT7lvH6MpSIaJOU5k7wBLj5I50zdEwAWMvYw7Ft7DGImGj0rbfR8M9t+tCbVR3s5pSdV0e86V6PrYx0sfTDHOBDTg6ZwzUo6KpwNQTAnnhrR7RPkS30fUbX9ec6qo950oG1Uu86V6uz6EpgElogmfJA+KD9E08TcERA5JEuPkCN9H1G2/Xluq6PeelbHQ9eg4uBFN2AOIk7ty3fWemcAwC9OWxoz8uQ8i2eiNF02zIE5ExnrQjffg23687Tr0HVKjCymQ0NjUykbwFicVRNVzG3YbBJuuMAxyZr29OwMvvFxoyxAxyQsmjabTUF0EzntOM/unvZ+pbf8AXiajaN1zmQbhIcCx2zOIRY2iafGT+Eki47ZmPQvYPswl7W02RrznvgnPmRstjYWBt0Y8mwjFKPXTnGk9t+vHUatAOpb3iQDTcQNnrT6QrU77GwHFww+zcBnyBendZGCs0XRDC1oy2BZT7Gw1WaoGq6JA5cEb2fr/ANG2/Xj+KpTdnWu3u1vuxMZoWRtJ4OBBa6COLevW2ik1rxdY0lzQJI3k4bvkqmyUwKjwWgE4kRtCe8n4G3j5eZpCi5l/WwDpHFumRmEWUqbuLhrvtJONN0ADP1L1LLIxpc0AY6xy/ETgg2m0vaGgEsDWjDkTn1do86Sj08T7vNVxRZewqS2DFx2IO0b1it0hT2MqeZUXurRY2PZeugFs7MRvCw+t4EEtgGNgyU7y31g49PHynBbRxkVSHNDwWgE4wccRM5gbNhXpadndJAODTGAO7nWMGQBGGsI5D+y2VhaRLSCDek7Zw3qp6mucyIppjEMXiJBLTlMgiMtuM+lTiJbek5Tlh8VkUmQ05gAuyE+VVQOKPgnMR+yPBkfZQAHB2GEqxlO65u0ExBSV+1iDODclY9+LfCSmDy6HoztNPwf3US6K7TT8H90V2Rw5J5aTT3BJ1WoXMiHGcY9K1o4EVOnlCiiyt0azK69S0QI4EP5OkJ/qW/k6Qooo29Fd6xHcC6nJ0hVHgLUO7pGaKiNvQd6yt/AJ8YAdIWM76Pqp2N6QooltumfesrH0b1chdAPZYgudz7/LhyIO+jR8iMssXNkHYQVFEbbpjv3WP+juqQyYJaZzG73wg36OKg3Z7xuP7kdCiiW16Z9+64/R/UiMNn4hs8vzKQ/R5U73DlbjtPknHyKKJ7Xpl37m/wDz6qJywAAktx2yr7PwHqsGF3HaSJ9aiiNtQu9Y7eBda8XasmJxEetD6k1r17VB5COTl5FFEbeg71kdwJqmcGi8NYgiTv28iSjwGqtiLuAIgke9RRG3pk+9ZWOAFUG9gTJOJao/gJXcB2LSJ7EiM88Siont6DvWN9SK5AwZeGAdhI9MZrGb9H1YOviJxmSMZ34qKJ7ehd2x/qHWvF2rJEZiI6UtL6P6wffETJJxEYmYUUR2KDu2Zr+BdYgjVE5xEnnUdwKrEAG7AjaNiiiXYoO7ZfR4H1WgDVMZTBhZFLgtVaZwxzkhRRX2qp7ljv4L1MsANoBGKr+qtUCBEc/xRUVduo7kq3cFKxbdN0iBtCdnBKoSA67gZmfioojtwU9SXrrJYwxjWZ3RCiii1wyf/9k="/>
            <p:cNvSpPr>
              <a:spLocks noChangeAspect="1" noChangeArrowheads="1"/>
            </p:cNvSpPr>
            <p:nvPr/>
          </p:nvSpPr>
          <p:spPr bwMode="auto">
            <a:xfrm>
              <a:off x="2619375" y="4438651"/>
              <a:ext cx="304800" cy="304800"/>
            </a:xfrm>
            <a:prstGeom prst="rect">
              <a:avLst/>
            </a:prstGeom>
            <a:noFill/>
          </p:spPr>
        </p:sp>
        <p:sp>
          <p:nvSpPr>
            <p:cNvPr id="46" name="TextBox 36"/>
            <p:cNvSpPr txBox="1"/>
            <p:nvPr/>
          </p:nvSpPr>
          <p:spPr>
            <a:xfrm>
              <a:off x="6696074" y="933451"/>
              <a:ext cx="1152525" cy="2488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/>
                <a:t>Account Database</a:t>
              </a:r>
            </a:p>
          </p:txBody>
        </p:sp>
        <p:sp>
          <p:nvSpPr>
            <p:cNvPr id="47" name="TextBox 37"/>
            <p:cNvSpPr txBox="1"/>
            <p:nvPr/>
          </p:nvSpPr>
          <p:spPr>
            <a:xfrm>
              <a:off x="7010400" y="2571751"/>
              <a:ext cx="876300" cy="2488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/>
                <a:t>Audit Report</a:t>
              </a:r>
            </a:p>
          </p:txBody>
        </p:sp>
        <p:sp>
          <p:nvSpPr>
            <p:cNvPr id="48" name="TextBox 38"/>
            <p:cNvSpPr txBox="1"/>
            <p:nvPr/>
          </p:nvSpPr>
          <p:spPr>
            <a:xfrm>
              <a:off x="5676900" y="3028951"/>
              <a:ext cx="892218" cy="2488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/>
                <a:t>Secured Data</a:t>
              </a:r>
            </a:p>
          </p:txBody>
        </p:sp>
        <p:sp>
          <p:nvSpPr>
            <p:cNvPr id="49" name="TextBox 39"/>
            <p:cNvSpPr txBox="1"/>
            <p:nvPr/>
          </p:nvSpPr>
          <p:spPr>
            <a:xfrm>
              <a:off x="2076449" y="3028951"/>
              <a:ext cx="1895475" cy="2488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/>
                <a:t>Report &amp; Billing Adjustments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24449" y="3619501"/>
              <a:ext cx="1454944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b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 b="1" baseline="0">
                <a:solidFill>
                  <a:schemeClr val="tx1"/>
                </a:solidFill>
              </a:endParaRPr>
            </a:p>
            <a:p>
              <a:pPr algn="ctr"/>
              <a:endParaRPr lang="en-US" sz="105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050" b="1" baseline="0">
                  <a:solidFill>
                    <a:schemeClr val="tx1"/>
                  </a:solidFill>
                </a:rPr>
                <a:t>ADMIN/MANAGER</a:t>
              </a:r>
            </a:p>
          </p:txBody>
        </p:sp>
        <p:pic>
          <p:nvPicPr>
            <p:cNvPr id="51" name="Picture 50" descr="unit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36624" y="3695701"/>
              <a:ext cx="640326" cy="610675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2171700" y="3619501"/>
              <a:ext cx="1362075" cy="9810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b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50" b="1" baseline="0">
                <a:solidFill>
                  <a:schemeClr val="tx1"/>
                </a:solidFill>
              </a:endParaRPr>
            </a:p>
            <a:p>
              <a:pPr algn="ctr"/>
              <a:endParaRPr lang="en-US" sz="105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050" b="1" baseline="0">
                  <a:solidFill>
                    <a:schemeClr val="tx1"/>
                  </a:solidFill>
                </a:rPr>
                <a:t>BILLING PERSONNEL</a:t>
              </a:r>
            </a:p>
          </p:txBody>
        </p:sp>
        <p:pic>
          <p:nvPicPr>
            <p:cNvPr id="53" name="Picture 52" descr="unit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2449" y="3676651"/>
              <a:ext cx="640326" cy="610675"/>
            </a:xfrm>
            <a:prstGeom prst="rect">
              <a:avLst/>
            </a:prstGeom>
          </p:spPr>
        </p:pic>
        <p:sp>
          <p:nvSpPr>
            <p:cNvPr id="54" name="Rectangle 53"/>
            <p:cNvSpPr/>
            <p:nvPr/>
          </p:nvSpPr>
          <p:spPr>
            <a:xfrm>
              <a:off x="7686675" y="2905126"/>
              <a:ext cx="1219200" cy="10866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b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REPORTS</a:t>
              </a:r>
            </a:p>
          </p:txBody>
        </p:sp>
        <p:pic>
          <p:nvPicPr>
            <p:cNvPr id="55" name="Picture 54" descr="C:\Users\client\Desktop\3.jpg"/>
            <p:cNvPicPr/>
            <p:nvPr/>
          </p:nvPicPr>
          <p:blipFill>
            <a:blip r:embed="rId4" cstate="print">
              <a:grayscl/>
            </a:blip>
            <a:srcRect/>
            <a:stretch>
              <a:fillRect/>
            </a:stretch>
          </p:blipFill>
          <p:spPr bwMode="auto">
            <a:xfrm>
              <a:off x="7953376" y="3038476"/>
              <a:ext cx="6858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Rectangle 55"/>
            <p:cNvSpPr/>
            <p:nvPr/>
          </p:nvSpPr>
          <p:spPr>
            <a:xfrm>
              <a:off x="7772400" y="1209675"/>
              <a:ext cx="1143000" cy="8286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b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Billing Database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57" name="Picture 56" descr="database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57289" y="1240458"/>
              <a:ext cx="577020" cy="462076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4029075" y="0"/>
              <a:ext cx="1171575" cy="8477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b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Org. Database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59" name="Picture 58" descr="database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18627" y="27206"/>
              <a:ext cx="624841" cy="488166"/>
            </a:xfrm>
            <a:prstGeom prst="rect">
              <a:avLst/>
            </a:prstGeom>
          </p:spPr>
        </p:pic>
        <p:sp>
          <p:nvSpPr>
            <p:cNvPr id="60" name="Rectangle 59"/>
            <p:cNvSpPr/>
            <p:nvPr/>
          </p:nvSpPr>
          <p:spPr>
            <a:xfrm>
              <a:off x="0" y="1552576"/>
              <a:ext cx="1209675" cy="1133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b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Secure</a:t>
              </a:r>
              <a:r>
                <a:rPr lang="en-US" sz="1100" b="1" baseline="0">
                  <a:solidFill>
                    <a:schemeClr val="tx1"/>
                  </a:solidFill>
                </a:rPr>
                <a:t> Copy SERVER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61" name="Picture 60" descr="web serve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7675" y="1685926"/>
              <a:ext cx="428625" cy="514350"/>
            </a:xfrm>
            <a:prstGeom prst="rect">
              <a:avLst/>
            </a:prstGeom>
          </p:spPr>
        </p:pic>
        <p:cxnSp>
          <p:nvCxnSpPr>
            <p:cNvPr id="62" name="Straight Arrow Connector 61"/>
            <p:cNvCxnSpPr/>
            <p:nvPr/>
          </p:nvCxnSpPr>
          <p:spPr>
            <a:xfrm rot="10800000" flipV="1">
              <a:off x="1314451" y="2257425"/>
              <a:ext cx="695325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6619875" y="1533527"/>
              <a:ext cx="1019175" cy="714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6638925" y="2743201"/>
              <a:ext cx="981075" cy="5905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4338636" y="1176340"/>
              <a:ext cx="5429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10800000" flipV="1">
              <a:off x="5400676" y="3390900"/>
              <a:ext cx="695325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V="1">
              <a:off x="2486026" y="3400425"/>
              <a:ext cx="695325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Rounded Rectangle 99"/>
            <p:cNvSpPr/>
            <p:nvPr/>
          </p:nvSpPr>
          <p:spPr>
            <a:xfrm>
              <a:off x="5686425" y="1962150"/>
              <a:ext cx="771525" cy="695324"/>
            </a:xfrm>
            <a:prstGeom prst="roundRect">
              <a:avLst/>
            </a:prstGeom>
            <a:ln w="15875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latin typeface="Times New Roman" pitchFamily="18" charset="0"/>
                  <a:cs typeface="Times New Roman" pitchFamily="18" charset="0"/>
                </a:rPr>
                <a:t>Issuing of Bills</a:t>
              </a:r>
              <a:endParaRPr lang="en-US" sz="700" b="1"/>
            </a:p>
          </p:txBody>
        </p:sp>
      </p:grpSp>
      <p:sp>
        <p:nvSpPr>
          <p:cNvPr id="37" name="Round Diagonal Corner Rectangle 36"/>
          <p:cNvSpPr/>
          <p:nvPr/>
        </p:nvSpPr>
        <p:spPr>
          <a:xfrm>
            <a:off x="1447800" y="1828800"/>
            <a:ext cx="2171700" cy="1019175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/>
              <a:t>This</a:t>
            </a:r>
            <a:r>
              <a:rPr lang="en-US" sz="1100" baseline="0"/>
              <a:t> architectural overview provides a high-level view of Billing System, support for Copy Server functionaly and thier interaction with other external systems.</a:t>
            </a:r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6. SYSTEM LAYOUT </a:t>
            </a:r>
          </a:p>
          <a:p>
            <a:pPr>
              <a:buNone/>
            </a:pPr>
            <a:endParaRPr lang="en-US" sz="2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838200" y="1516806"/>
            <a:ext cx="7043735" cy="4883994"/>
            <a:chOff x="723900" y="0"/>
            <a:chExt cx="7315200" cy="5053110"/>
          </a:xfrm>
        </p:grpSpPr>
        <p:sp>
          <p:nvSpPr>
            <p:cNvPr id="44" name="Rectangle 43"/>
            <p:cNvSpPr/>
            <p:nvPr/>
          </p:nvSpPr>
          <p:spPr>
            <a:xfrm>
              <a:off x="1243189" y="61978"/>
              <a:ext cx="1444978" cy="10429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CASHIER</a:t>
              </a:r>
            </a:p>
          </p:txBody>
        </p:sp>
        <p:pic>
          <p:nvPicPr>
            <p:cNvPr id="45" name="Picture 44" descr="us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7322" y="143683"/>
              <a:ext cx="564443" cy="425568"/>
            </a:xfrm>
            <a:prstGeom prst="rect">
              <a:avLst/>
            </a:prstGeom>
          </p:spPr>
        </p:pic>
        <p:sp>
          <p:nvSpPr>
            <p:cNvPr id="46" name="Rectangle 45"/>
            <p:cNvSpPr/>
            <p:nvPr/>
          </p:nvSpPr>
          <p:spPr>
            <a:xfrm>
              <a:off x="6616699" y="0"/>
              <a:ext cx="1422401" cy="1033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MANAGER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47" name="Picture 46" descr="manager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55367" y="62583"/>
              <a:ext cx="727243" cy="545875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723900" y="4111804"/>
              <a:ext cx="1670756" cy="9413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SQL</a:t>
              </a:r>
              <a:r>
                <a:rPr lang="en-US" sz="1100" b="1" baseline="0">
                  <a:solidFill>
                    <a:schemeClr val="tx1"/>
                  </a:solidFill>
                </a:rPr>
                <a:t> SERVER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49" name="Picture 48" descr="web serve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10922" y="4221987"/>
              <a:ext cx="508000" cy="457572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5107837" y="2700086"/>
              <a:ext cx="1652540" cy="9575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Database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51" name="Picture 50" descr="database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78122" y="2856745"/>
              <a:ext cx="722489" cy="434279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3828344" y="1267708"/>
              <a:ext cx="1512711" cy="10090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PC/Unit</a:t>
              </a:r>
            </a:p>
          </p:txBody>
        </p:sp>
        <p:pic>
          <p:nvPicPr>
            <p:cNvPr id="53" name="Picture 52" descr="unit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88642" y="1357233"/>
              <a:ext cx="644738" cy="483947"/>
            </a:xfrm>
            <a:prstGeom prst="rect">
              <a:avLst/>
            </a:prstGeom>
          </p:spPr>
        </p:pic>
        <p:cxnSp>
          <p:nvCxnSpPr>
            <p:cNvPr id="54" name="Straight Arrow Connector 53"/>
            <p:cNvCxnSpPr/>
            <p:nvPr/>
          </p:nvCxnSpPr>
          <p:spPr>
            <a:xfrm>
              <a:off x="2857500" y="930274"/>
              <a:ext cx="688622" cy="2754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10800000" flipV="1">
              <a:off x="5589411" y="840748"/>
              <a:ext cx="857956" cy="3718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V="1">
              <a:off x="2992967" y="2169829"/>
              <a:ext cx="812800" cy="4682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458876" y="2286781"/>
              <a:ext cx="733779" cy="28923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2180167" y="2706973"/>
              <a:ext cx="1652540" cy="9575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Database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59" name="Picture 58" descr="database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50452" y="2863632"/>
              <a:ext cx="722489" cy="434279"/>
            </a:xfrm>
            <a:prstGeom prst="rect">
              <a:avLst/>
            </a:prstGeom>
          </p:spPr>
        </p:pic>
        <p:cxnSp>
          <p:nvCxnSpPr>
            <p:cNvPr id="60" name="Straight Connector 59"/>
            <p:cNvCxnSpPr/>
            <p:nvPr/>
          </p:nvCxnSpPr>
          <p:spPr>
            <a:xfrm rot="10800000" flipV="1">
              <a:off x="1313762" y="3510667"/>
              <a:ext cx="722489" cy="406299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Round Diagonal Corner Rectangle 42"/>
          <p:cNvSpPr/>
          <p:nvPr/>
        </p:nvSpPr>
        <p:spPr>
          <a:xfrm>
            <a:off x="3429000" y="5562600"/>
            <a:ext cx="2286000" cy="933449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Manager and Cashier </a:t>
            </a:r>
            <a:r>
              <a:rPr lang="en-US" sz="1000" b="0" i="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encode and save </a:t>
            </a:r>
            <a:r>
              <a:rPr lang="en-US" sz="1000" b="0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all transactions</a:t>
            </a:r>
            <a:r>
              <a:rPr lang="en-US" sz="1000" b="0" i="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of the day regarding to the billing processes</a:t>
            </a:r>
            <a:r>
              <a:rPr lang="en-US" sz="1000" b="0" i="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. The data will be save to its database and can be used by the company  for future purposes.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7. WORKFLOW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838200" y="1524000"/>
            <a:ext cx="7467600" cy="4876802"/>
            <a:chOff x="152400" y="0"/>
            <a:chExt cx="7701613" cy="5314950"/>
          </a:xfrm>
        </p:grpSpPr>
        <p:sp>
          <p:nvSpPr>
            <p:cNvPr id="43" name="Rectangle 42"/>
            <p:cNvSpPr/>
            <p:nvPr/>
          </p:nvSpPr>
          <p:spPr>
            <a:xfrm>
              <a:off x="1415459" y="3895725"/>
              <a:ext cx="885478" cy="7715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CASHIER</a:t>
              </a:r>
            </a:p>
          </p:txBody>
        </p:sp>
        <p:pic>
          <p:nvPicPr>
            <p:cNvPr id="44" name="Picture 43" descr="us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4623" y="3971986"/>
              <a:ext cx="359950" cy="391744"/>
            </a:xfrm>
            <a:prstGeom prst="rect">
              <a:avLst/>
            </a:prstGeom>
          </p:spPr>
        </p:pic>
        <p:sp>
          <p:nvSpPr>
            <p:cNvPr id="45" name="Rectangle 44"/>
            <p:cNvSpPr/>
            <p:nvPr/>
          </p:nvSpPr>
          <p:spPr>
            <a:xfrm>
              <a:off x="152400" y="4545450"/>
              <a:ext cx="957262" cy="769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MANAGER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46" name="Picture 45" descr="manager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0215" y="4657286"/>
              <a:ext cx="355504" cy="355505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689150" y="3781427"/>
              <a:ext cx="1164863" cy="10286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Database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48" name="Picture 47" descr="databas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20650" y="3924798"/>
              <a:ext cx="509277" cy="466565"/>
            </a:xfrm>
            <a:prstGeom prst="rect">
              <a:avLst/>
            </a:prstGeom>
          </p:spPr>
        </p:pic>
        <p:sp>
          <p:nvSpPr>
            <p:cNvPr id="49" name="Rectangle 48"/>
            <p:cNvSpPr/>
            <p:nvPr/>
          </p:nvSpPr>
          <p:spPr>
            <a:xfrm>
              <a:off x="2615261" y="3206611"/>
              <a:ext cx="895350" cy="851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Ordering</a:t>
              </a:r>
              <a:r>
                <a:rPr lang="en-US" sz="1100" b="1" baseline="0">
                  <a:solidFill>
                    <a:schemeClr val="tx1"/>
                  </a:solidFill>
                </a:rPr>
                <a:t> System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50" name="Picture 49" descr="order_history_256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72128" y="3314764"/>
              <a:ext cx="290666" cy="290666"/>
            </a:xfrm>
            <a:prstGeom prst="rect">
              <a:avLst/>
            </a:prstGeom>
          </p:spPr>
        </p:pic>
        <p:sp>
          <p:nvSpPr>
            <p:cNvPr id="51" name="Rectangle 50"/>
            <p:cNvSpPr/>
            <p:nvPr/>
          </p:nvSpPr>
          <p:spPr>
            <a:xfrm>
              <a:off x="3824938" y="2470624"/>
              <a:ext cx="904875" cy="863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POS</a:t>
              </a:r>
            </a:p>
          </p:txBody>
        </p:sp>
        <p:pic>
          <p:nvPicPr>
            <p:cNvPr id="52" name="Picture 51" descr="POS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75065" y="2592790"/>
              <a:ext cx="331052" cy="392678"/>
            </a:xfrm>
            <a:prstGeom prst="rect">
              <a:avLst/>
            </a:prstGeom>
          </p:spPr>
        </p:pic>
        <p:sp>
          <p:nvSpPr>
            <p:cNvPr id="53" name="Rectangle 52"/>
            <p:cNvSpPr/>
            <p:nvPr/>
          </p:nvSpPr>
          <p:spPr>
            <a:xfrm>
              <a:off x="4996513" y="3771900"/>
              <a:ext cx="1152525" cy="10286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PC/Unit</a:t>
              </a:r>
            </a:p>
          </p:txBody>
        </p:sp>
        <p:pic>
          <p:nvPicPr>
            <p:cNvPr id="54" name="Picture 53" descr="unit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347211" y="3884198"/>
              <a:ext cx="491222" cy="493348"/>
            </a:xfrm>
            <a:prstGeom prst="rect">
              <a:avLst/>
            </a:prstGeom>
          </p:spPr>
        </p:pic>
        <p:sp>
          <p:nvSpPr>
            <p:cNvPr id="55" name="Rectangle 54"/>
            <p:cNvSpPr/>
            <p:nvPr/>
          </p:nvSpPr>
          <p:spPr>
            <a:xfrm>
              <a:off x="4943383" y="0"/>
              <a:ext cx="1167553" cy="11301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Accounting System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56" name="Picture 55" descr="images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41857" y="71000"/>
              <a:ext cx="545495" cy="545497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4974119" y="1543053"/>
              <a:ext cx="1136819" cy="9905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endParaRPr lang="en-US" sz="1100" b="1">
                <a:solidFill>
                  <a:schemeClr val="tx1"/>
                </a:solidFill>
              </a:endParaRPr>
            </a:p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Billing</a:t>
              </a:r>
              <a:r>
                <a:rPr lang="en-US" sz="1100" b="1" baseline="0">
                  <a:solidFill>
                    <a:schemeClr val="tx1"/>
                  </a:solidFill>
                </a:rPr>
                <a:t> System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58" name="Picture 57" descr="Billing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335136" y="1721397"/>
              <a:ext cx="422467" cy="490451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6625291" y="19051"/>
              <a:ext cx="1200150" cy="10953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Reservation System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60" name="Picture 59" descr="icon_reservation.jp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009765" y="95984"/>
              <a:ext cx="430216" cy="435951"/>
            </a:xfrm>
            <a:prstGeom prst="rect">
              <a:avLst/>
            </a:prstGeom>
          </p:spPr>
        </p:pic>
        <p:sp>
          <p:nvSpPr>
            <p:cNvPr id="61" name="Rectangle 60"/>
            <p:cNvSpPr/>
            <p:nvPr/>
          </p:nvSpPr>
          <p:spPr>
            <a:xfrm>
              <a:off x="3272488" y="1163"/>
              <a:ext cx="1171575" cy="11132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endParaRPr lang="en-US" sz="1100" b="1" baseline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baseline="0">
                  <a:solidFill>
                    <a:schemeClr val="tx1"/>
                  </a:solidFill>
                </a:rPr>
                <a:t>HR</a:t>
              </a:r>
              <a:endParaRPr lang="en-US" sz="1100" b="1">
                <a:solidFill>
                  <a:schemeClr val="tx1"/>
                </a:solidFill>
              </a:endParaRPr>
            </a:p>
          </p:txBody>
        </p:sp>
        <p:pic>
          <p:nvPicPr>
            <p:cNvPr id="62" name="Picture 61" descr="hr.jp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645117" y="117851"/>
              <a:ext cx="466052" cy="523996"/>
            </a:xfrm>
            <a:prstGeom prst="rect">
              <a:avLst/>
            </a:prstGeom>
          </p:spPr>
        </p:pic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5429899" y="1338263"/>
              <a:ext cx="3333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5400000">
              <a:off x="6234763" y="1162051"/>
              <a:ext cx="314325" cy="3143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1141593" y="4501227"/>
              <a:ext cx="1905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377137" y="3952876"/>
              <a:ext cx="152400" cy="1333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V="1">
              <a:off x="3596337" y="3238501"/>
              <a:ext cx="190500" cy="1523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605862" y="3810001"/>
              <a:ext cx="1209675" cy="3143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434537" y="3429001"/>
              <a:ext cx="438150" cy="3619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5400000">
              <a:off x="5010801" y="3157539"/>
              <a:ext cx="117157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244287" y="4257676"/>
              <a:ext cx="36195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4758387" y="2466977"/>
              <a:ext cx="180975" cy="1619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10800000">
              <a:off x="4501213" y="1190626"/>
              <a:ext cx="409577" cy="3238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6987228" y="3483651"/>
            <a:ext cx="1156345" cy="10692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b="1">
              <a:solidFill>
                <a:schemeClr val="tx1"/>
              </a:solidFill>
            </a:endParaRPr>
          </a:p>
          <a:p>
            <a:pPr algn="ctr"/>
            <a:r>
              <a:rPr lang="en-US" sz="1100" b="1" baseline="0">
                <a:solidFill>
                  <a:schemeClr val="tx1"/>
                </a:solidFill>
              </a:rPr>
              <a:t> SERVER</a:t>
            </a:r>
            <a:endParaRPr lang="en-US" sz="1100" b="1">
              <a:solidFill>
                <a:schemeClr val="tx1"/>
              </a:solidFill>
            </a:endParaRPr>
          </a:p>
        </p:txBody>
      </p:sp>
      <p:pic>
        <p:nvPicPr>
          <p:cNvPr id="39" name="Picture 38" descr="web serv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52486" y="3598131"/>
            <a:ext cx="413525" cy="606830"/>
          </a:xfrm>
          <a:prstGeom prst="rect">
            <a:avLst/>
          </a:prstGeom>
        </p:spPr>
      </p:pic>
      <p:cxnSp>
        <p:nvCxnSpPr>
          <p:cNvPr id="40" name="Straight Connector 39"/>
          <p:cNvCxnSpPr/>
          <p:nvPr/>
        </p:nvCxnSpPr>
        <p:spPr>
          <a:xfrm flipV="1">
            <a:off x="6438900" y="4552949"/>
            <a:ext cx="514350" cy="4476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7550370" y="4601616"/>
            <a:ext cx="7559" cy="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ound Diagonal Corner Rectangle 41"/>
          <p:cNvSpPr/>
          <p:nvPr/>
        </p:nvSpPr>
        <p:spPr>
          <a:xfrm>
            <a:off x="457200" y="1828801"/>
            <a:ext cx="2436463" cy="2438399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Manager and Cashier  operate the transaction</a:t>
            </a:r>
            <a:r>
              <a:rPr lang="en-US" sz="1100" b="0" i="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in the dinning area</a:t>
            </a:r>
            <a:r>
              <a:rPr lang="en-US" sz="1100" b="0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100" b="0" i="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when the order was settled and served , the Cashier punch it to the POS and do the bill by the use of the Billing system for the receipt. </a:t>
            </a:r>
            <a:r>
              <a:rPr lang="en-US" sz="1100" b="0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Billing system is connected to Reservation Department, Ordering Department, Accounting Department and Human Resource Department. Every transaction is</a:t>
            </a:r>
            <a:r>
              <a:rPr lang="en-US" sz="1100" b="0" i="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recorded and back up for the security of information and data.</a:t>
            </a:r>
            <a:endParaRPr lang="en-US" sz="1100" b="0" i="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weebly project\weebly backgrou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8. </a:t>
            </a:r>
            <a:r>
              <a:rPr lang="en-US" sz="2800" dirty="0"/>
              <a:t>Timeline from November onwards </a:t>
            </a:r>
          </a:p>
        </p:txBody>
      </p:sp>
      <p:pic>
        <p:nvPicPr>
          <p:cNvPr id="5" name="Picture 4" descr="Gantt Chat N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1752600"/>
            <a:ext cx="8077201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 ESE Ques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 ESE Questions</Template>
  <TotalTime>389</TotalTime>
  <Words>457</Words>
  <Application>Microsoft Office PowerPoint</Application>
  <PresentationFormat>On-screen Show (4:3)</PresentationFormat>
  <Paragraphs>188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 ESE Questions</vt:lpstr>
      <vt:lpstr>BILLING SYSTEM (SUB SYSTEM OF RESTAURANT SYSTEM)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Thank you for the people who support us to make this presentation possible.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Angelo</dc:creator>
  <cp:lastModifiedBy>Angelo</cp:lastModifiedBy>
  <cp:revision>35</cp:revision>
  <dcterms:created xsi:type="dcterms:W3CDTF">2013-10-13T06:45:29Z</dcterms:created>
  <dcterms:modified xsi:type="dcterms:W3CDTF">2013-10-13T21:01:19Z</dcterms:modified>
</cp:coreProperties>
</file>